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D3E096-F3A5-ED14-CB9C-3CFD54B56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D783B8C-FE6C-8F83-B12C-211C5C61E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8FA01D-0747-CEC1-3DB2-211CDD851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F2BDE5-20B4-922F-6DE8-5DECB6C27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8EAA5A-F5CD-3A53-3E3C-3B4A11FA4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32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FA293-EC01-9D94-9981-8EA4334ED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C8AC67A-B602-68BB-1621-F93845B69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EE816D-6B78-4955-9632-F1BA40AA5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A078EC-4864-CDB0-27B9-8A5277215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089DF6-E35C-B6B9-C5DD-44E726D91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816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07E0AB7-DEDF-4FC9-6550-81F1CD6332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D56FD1-6A1E-4D66-F084-EC1C4232E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E22695-189B-EC9F-EBB5-4EF50062A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822C6C-071B-F650-F9FF-B95031CD8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AE9ECC-27EF-C55A-B010-7F622CEB7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30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E398AA-5A3F-C785-73E2-48F7F7B92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DDFD8D-B681-8EE1-9DEA-314FF5036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4F4536-19C7-40B9-93F2-36335FF7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77E83E-A85D-F0D5-915B-0813950E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269222-508D-A212-9AEB-C104D84AC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3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DBCDB3-C9EB-0AF0-5EFC-D07D5596D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EC654B-E0DC-E4B3-907F-2D9883A3C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85415B-F151-0BC4-BC60-E1540E149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0E803E-29A8-C6F1-74CF-34CA2262C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47E0EE-F599-2881-5779-F085491F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414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E0702-DA5C-710A-F33E-984DEA9B4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C3540F-0785-90FF-4E98-3DA265AAB4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724B52-8B69-8A90-FB7B-C4C2DE92A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393247-6527-F956-0A86-6E787710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F94346-B546-9BA3-8020-8E6B54A8C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B8EE0F-304A-8166-AA42-E55939B7C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56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8659A2-2737-177C-B092-19E51C439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EEDC3B-5BB3-B90E-2BC9-6A32890EC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3B0ECA8-5968-6F7A-A1DF-E49C488B8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174558-9A09-24DD-5A98-7B100349D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E821F5B-01CA-8A87-C7DC-938E0D6381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3E4EC68-C81E-916D-26BF-CE57E716D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A3812BC-5ED3-5B7D-5E04-4EC57A279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2689922-4891-DBA5-65EA-C6EF76BA9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6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E4C199-8431-F315-C522-D5AB72C46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5BC6141-CCDC-5BAF-B1EF-D543C3CCA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4A95A11-1ADE-988C-6341-4039B7936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201414C-4244-64C6-69E0-041DBBA84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10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ACE45F3-DFCC-429D-4B9A-3BA30A0DC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A1F9BDC-D6DE-506A-6841-5BF32EAA6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2A9AE0-B183-4DE6-33E6-ACA42D4E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21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7909E-6FF4-F030-9DA1-1F90D882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6832E9-742A-0E5F-415D-A04BE14D9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07726B3-8137-DA98-B6A3-79B53C15C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EB88DF-BC67-71E0-FF64-350DE012B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B3C4E3-17CA-2A60-9A65-BBEFCEE0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932113-CB5D-45DD-CE14-8A9E9F5B2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0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FAB61A-B6C0-2354-1F33-BCF421D7A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A34052B-BB52-9E66-950C-54AA093C3B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89A8D6-47AC-992C-0BE3-BC0081579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771008-50F3-1569-2CF8-1A6D0CAC1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8BF566-7465-979F-200E-F975E87B3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F138A4-2E9C-3121-FD23-D86B529C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68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D20F4E-66BF-8EC1-4E98-FEF91DA3B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21739F-CFA3-C900-2073-CFF36166E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E6CE13-4483-2A23-F712-2388CEDC44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06BD2-57B7-43BE-92CC-2C6BE45D4BB9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498727-6D4C-4A94-8266-A7FB62A7A2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7551A5-48A7-20D9-0947-5BD62DD4D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7446D-A88A-4410-B69D-CFC0C0253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726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31C9F-E9D4-8316-8713-560FDDF4C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18848957-69AF-AEF4-B424-4B75CAA547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137B4CC-8B6C-69AC-AB71-FE36FED41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575" y="407329"/>
            <a:ext cx="9031460" cy="68995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 «Ручеёк»№3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Варнавино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F7999C-21BB-9B19-5DFC-B4BBFF8D14E1}"/>
              </a:ext>
            </a:extLst>
          </p:cNvPr>
          <p:cNvSpPr txBox="1"/>
          <p:nvPr/>
        </p:nvSpPr>
        <p:spPr>
          <a:xfrm>
            <a:off x="661182" y="1800665"/>
            <a:ext cx="109165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бережливых технологий в оптимизацию процесса одевания и раздевания на прогулку детей младшего возраста</a:t>
            </a:r>
          </a:p>
          <a:p>
            <a:pPr algn="ctr"/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</a:t>
            </a:r>
          </a:p>
          <a:p>
            <a:pPr algn="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Туркина А.Е.</a:t>
            </a: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год</a:t>
            </a:r>
          </a:p>
        </p:txBody>
      </p:sp>
    </p:spTree>
    <p:extLst>
      <p:ext uri="{BB962C8B-B14F-4D97-AF65-F5344CB8AC3E}">
        <p14:creationId xmlns:p14="http://schemas.microsoft.com/office/powerpoint/2010/main" val="682036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41F20-A296-B700-A4DB-DD93E45B3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F66ECFEC-85C9-DF7F-D5FD-B19944CF3D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A8FE087-E3A2-7BEA-8D87-8C8A3EAAC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016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509A9-6A55-D179-09BB-F6F5B7BFF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F399315C-E968-504C-A433-8BE7D6EE14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FDD0D67-C59F-4A5D-0AA5-8DCEE65C5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715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B2E20-E4AB-7404-7D19-AB626C512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F5F0350E-458A-1C45-15B0-B6156815D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8AAA705-3D9B-1D76-4C95-EC6F90E24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998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CBEA6-809D-AA47-C550-FC3E02C0A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B4464824-384D-22A1-1765-17C478893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0397B12-2EA6-5669-B89B-66D0EDBD4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070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2A69C-3861-7592-D844-534E4636B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CC12B4FA-D338-A513-8F0D-7A9E91AA9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CC28B7C-FACB-ADB1-A054-1615E1D2E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3691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45F70-9F15-6924-7A1A-7CF4CCAFC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0515199-011B-E4DB-9B55-AF1E319E5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A96573A-23DF-E15A-49BA-751E77DCE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585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5AD3E-7CBA-64F4-A057-2599DF6B6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8A22F9DF-C35B-16F9-A8C4-6DBAA279E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3535E3-72F6-F29E-C149-190984C97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824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A56AB-1095-029B-8AE0-61D463F74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DE5DD723-FE4E-B481-F4C9-6B1CD6E71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4832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15FE9FB-4DC8-259C-4C4C-5E12D3895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951" y="295422"/>
            <a:ext cx="8482818" cy="773723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проекта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CBCCFFF-3446-EEE2-5F3A-9C4D3E137EB7}"/>
              </a:ext>
            </a:extLst>
          </p:cNvPr>
          <p:cNvSpPr/>
          <p:nvPr/>
        </p:nvSpPr>
        <p:spPr>
          <a:xfrm>
            <a:off x="520504" y="1420839"/>
            <a:ext cx="5467644" cy="225082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C89794E-B86C-7199-E4F8-E4AD99A449CC}"/>
              </a:ext>
            </a:extLst>
          </p:cNvPr>
          <p:cNvSpPr/>
          <p:nvPr/>
        </p:nvSpPr>
        <p:spPr>
          <a:xfrm>
            <a:off x="520503" y="3671668"/>
            <a:ext cx="5467644" cy="27431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1E9EE40-104F-391E-D479-7B9478032CC1}"/>
              </a:ext>
            </a:extLst>
          </p:cNvPr>
          <p:cNvSpPr/>
          <p:nvPr/>
        </p:nvSpPr>
        <p:spPr>
          <a:xfrm>
            <a:off x="6203852" y="1420839"/>
            <a:ext cx="5467644" cy="22508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6552849-E19F-9045-F9B9-F6A1E41D1931}"/>
              </a:ext>
            </a:extLst>
          </p:cNvPr>
          <p:cNvSpPr/>
          <p:nvPr/>
        </p:nvSpPr>
        <p:spPr>
          <a:xfrm>
            <a:off x="6203851" y="3671667"/>
            <a:ext cx="5467644" cy="274319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4A834A-C2F3-E6D4-35B2-3F9758F35139}"/>
              </a:ext>
            </a:extLst>
          </p:cNvPr>
          <p:cNvSpPr txBox="1"/>
          <p:nvPr/>
        </p:nvSpPr>
        <p:spPr>
          <a:xfrm>
            <a:off x="520504" y="1420839"/>
            <a:ext cx="54676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процесса –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МБДОУ детский сад «Ручеёк»№3 р. п. Варнавино Лаврушина О.В.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проекта –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«Ручеёк»№3 р. п. Варнавино младшая группа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Владелец проекта -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МБДОУ детский сад «Ручеёк»№3 р. п. Варнавино Лаврушина О.В.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 –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Аршинова И.Л.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проекта –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Туркина А.Е.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0AC942B2-3408-2051-FE70-BF6B25B3D6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601527"/>
              </p:ext>
            </p:extLst>
          </p:nvPr>
        </p:nvGraphicFramePr>
        <p:xfrm>
          <a:off x="644767" y="3777084"/>
          <a:ext cx="5219115" cy="264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9705">
                  <a:extLst>
                    <a:ext uri="{9D8B030D-6E8A-4147-A177-3AD203B41FA5}">
                      <a16:colId xmlns:a16="http://schemas.microsoft.com/office/drawing/2014/main" val="1357149623"/>
                    </a:ext>
                  </a:extLst>
                </a:gridCol>
                <a:gridCol w="1739705">
                  <a:extLst>
                    <a:ext uri="{9D8B030D-6E8A-4147-A177-3AD203B41FA5}">
                      <a16:colId xmlns:a16="http://schemas.microsoft.com/office/drawing/2014/main" val="1095241795"/>
                    </a:ext>
                  </a:extLst>
                </a:gridCol>
                <a:gridCol w="1739705">
                  <a:extLst>
                    <a:ext uri="{9D8B030D-6E8A-4147-A177-3AD203B41FA5}">
                      <a16:colId xmlns:a16="http://schemas.microsoft.com/office/drawing/2014/main" val="3057767646"/>
                    </a:ext>
                  </a:extLst>
                </a:gridCol>
              </a:tblGrid>
              <a:tr h="90464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цели, ед. изм.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показатель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352833"/>
                  </a:ext>
                </a:extLst>
              </a:tr>
              <a:tr h="1606529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Сокращение времени процесса организации одевания детей на прогулку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минут –</a:t>
                      </a:r>
                    </a:p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минут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минут – </a:t>
                      </a:r>
                    </a:p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минут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30408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E04A73F-FC0D-EA94-1C87-2E4FF3E4FAB5}"/>
              </a:ext>
            </a:extLst>
          </p:cNvPr>
          <p:cNvSpPr txBox="1"/>
          <p:nvPr/>
        </p:nvSpPr>
        <p:spPr>
          <a:xfrm>
            <a:off x="6203849" y="1449399"/>
            <a:ext cx="53597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сократить время процесса одевания детей на прогулку;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риск –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задержка прогулки, продолжительность прогулки;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детей в раздевалке;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помощника воспитателя;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помощников в одевании;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вещей в шкафу;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Помощники в одевании не знают шкафчики детей.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661EA6-B488-B8D7-E7F5-AC43A5F655C1}"/>
              </a:ext>
            </a:extLst>
          </p:cNvPr>
          <p:cNvSpPr txBox="1"/>
          <p:nvPr/>
        </p:nvSpPr>
        <p:spPr>
          <a:xfrm>
            <a:off x="6203848" y="3700228"/>
            <a:ext cx="54676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 мероприятий проекта:</a:t>
            </a:r>
          </a:p>
          <a:p>
            <a:pPr marL="342900" indent="-342900"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Старт проекта – 01.10.2025</a:t>
            </a:r>
          </a:p>
          <a:p>
            <a:pPr marL="342900" indent="-342900"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и определение целевого состояния – 7.10.2025 – 11.10.2025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карты текущего состояния – 14.10.2025 – 25.10.2025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карты целевого состояния – 28.10.2025 – 1.11.2025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улучшений – 4.11.2025 – 15.11.2025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результатов и закрытие проекта – 18.11.2025 = 29.11.2025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030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F1B85E66-15CD-221A-602A-95EC2B935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848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89520ED-0B76-7CE7-A790-D0DBF1ABE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359683" cy="11119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текущего состояния процесса</a:t>
            </a:r>
            <a:b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«Сокращение времени одевания детей на прогулку»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8322AE6-E051-7AC0-FF95-787C4F5061C7}"/>
              </a:ext>
            </a:extLst>
          </p:cNvPr>
          <p:cNvSpPr/>
          <p:nvPr/>
        </p:nvSpPr>
        <p:spPr>
          <a:xfrm>
            <a:off x="485334" y="1978274"/>
            <a:ext cx="413826" cy="153049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A3A15BC-4E10-A181-962B-549049FB49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280639"/>
              </p:ext>
            </p:extLst>
          </p:nvPr>
        </p:nvGraphicFramePr>
        <p:xfrm>
          <a:off x="1006839" y="2004546"/>
          <a:ext cx="1477107" cy="1477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107">
                  <a:extLst>
                    <a:ext uri="{9D8B030D-6E8A-4147-A177-3AD203B41FA5}">
                      <a16:colId xmlns:a16="http://schemas.microsoft.com/office/drawing/2014/main" val="1266154973"/>
                    </a:ext>
                  </a:extLst>
                </a:gridCol>
              </a:tblGrid>
              <a:tr h="35882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210804"/>
                  </a:ext>
                </a:extLst>
              </a:tr>
              <a:tr h="53968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Вход в раздевалку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0943"/>
                  </a:ext>
                </a:extLst>
              </a:tr>
              <a:tr h="53968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минуты   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357849"/>
                  </a:ext>
                </a:extLst>
              </a:tr>
            </a:tbl>
          </a:graphicData>
        </a:graphic>
      </p:graphicFrame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0AA67067-E2FE-12D9-CCFF-30E5B0F73ABD}"/>
              </a:ext>
            </a:extLst>
          </p:cNvPr>
          <p:cNvSpPr/>
          <p:nvPr/>
        </p:nvSpPr>
        <p:spPr>
          <a:xfrm>
            <a:off x="2588832" y="2461865"/>
            <a:ext cx="689316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AE51CB0-AE3B-8AF1-0F0D-02FBBC4CFB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304024"/>
              </p:ext>
            </p:extLst>
          </p:nvPr>
        </p:nvGraphicFramePr>
        <p:xfrm>
          <a:off x="3383034" y="1953544"/>
          <a:ext cx="1477107" cy="1569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107">
                  <a:extLst>
                    <a:ext uri="{9D8B030D-6E8A-4147-A177-3AD203B41FA5}">
                      <a16:colId xmlns:a16="http://schemas.microsoft.com/office/drawing/2014/main" val="783805101"/>
                    </a:ext>
                  </a:extLst>
                </a:gridCol>
              </a:tblGrid>
              <a:tr h="3488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861007"/>
                  </a:ext>
                </a:extLst>
              </a:tr>
              <a:tr h="87218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Лишние запасы одежды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99373"/>
                  </a:ext>
                </a:extLst>
              </a:tr>
              <a:tr h="3488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 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324844"/>
                  </a:ext>
                </a:extLst>
              </a:tr>
            </a:tbl>
          </a:graphicData>
        </a:graphic>
      </p:graphicFrame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204CFE9F-65CA-62F1-30CF-2170F00C65D8}"/>
              </a:ext>
            </a:extLst>
          </p:cNvPr>
          <p:cNvSpPr/>
          <p:nvPr/>
        </p:nvSpPr>
        <p:spPr>
          <a:xfrm>
            <a:off x="4965027" y="2461865"/>
            <a:ext cx="640432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C2376F66-F418-2980-C61A-F4BB0E754D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462444"/>
              </p:ext>
            </p:extLst>
          </p:nvPr>
        </p:nvGraphicFramePr>
        <p:xfrm>
          <a:off x="7945302" y="1917311"/>
          <a:ext cx="1477108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108">
                  <a:extLst>
                    <a:ext uri="{9D8B030D-6E8A-4147-A177-3AD203B41FA5}">
                      <a16:colId xmlns:a16="http://schemas.microsoft.com/office/drawing/2014/main" val="3734737697"/>
                    </a:ext>
                  </a:extLst>
                </a:gridCol>
              </a:tblGrid>
              <a:tr h="28462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538642"/>
                  </a:ext>
                </a:extLst>
              </a:tr>
              <a:tr h="111262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соблюдение алгоритма одевания одежды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100719"/>
                  </a:ext>
                </a:extLst>
              </a:tr>
              <a:tr h="28462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– 10 минут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067644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F87F8909-DBF6-174B-E673-C79026821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791174"/>
              </p:ext>
            </p:extLst>
          </p:nvPr>
        </p:nvGraphicFramePr>
        <p:xfrm>
          <a:off x="5679286" y="1919217"/>
          <a:ext cx="1477107" cy="1638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107">
                  <a:extLst>
                    <a:ext uri="{9D8B030D-6E8A-4147-A177-3AD203B41FA5}">
                      <a16:colId xmlns:a16="http://schemas.microsoft.com/office/drawing/2014/main" val="660575661"/>
                    </a:ext>
                  </a:extLst>
                </a:gridCol>
              </a:tblGrid>
              <a:tr h="40781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2733"/>
                  </a:ext>
                </a:extLst>
              </a:tr>
              <a:tr h="75430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Ожидание помощи, что взять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525969"/>
                  </a:ext>
                </a:extLst>
              </a:tr>
              <a:tr h="40781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– 7 минут 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78784"/>
                  </a:ext>
                </a:extLst>
              </a:tr>
            </a:tbl>
          </a:graphicData>
        </a:graphic>
      </p:graphicFrame>
      <p:sp>
        <p:nvSpPr>
          <p:cNvPr id="13" name="Взрыв: 8 точек 12">
            <a:extLst>
              <a:ext uri="{FF2B5EF4-FFF2-40B4-BE49-F238E27FC236}">
                <a16:creationId xmlns:a16="http://schemas.microsoft.com/office/drawing/2014/main" id="{5A9E84A9-9ED5-4D74-1CEB-450C11F86FE0}"/>
              </a:ext>
            </a:extLst>
          </p:cNvPr>
          <p:cNvSpPr/>
          <p:nvPr/>
        </p:nvSpPr>
        <p:spPr>
          <a:xfrm>
            <a:off x="5639583" y="3429000"/>
            <a:ext cx="627190" cy="604911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1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Взрыв: 8 точек 13">
            <a:extLst>
              <a:ext uri="{FF2B5EF4-FFF2-40B4-BE49-F238E27FC236}">
                <a16:creationId xmlns:a16="http://schemas.microsoft.com/office/drawing/2014/main" id="{2CE36304-28D3-9DA7-C3EA-ABC612C83630}"/>
              </a:ext>
            </a:extLst>
          </p:cNvPr>
          <p:cNvSpPr/>
          <p:nvPr/>
        </p:nvSpPr>
        <p:spPr>
          <a:xfrm>
            <a:off x="6568906" y="3429000"/>
            <a:ext cx="627190" cy="604911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D2BF984F-603B-39D8-1F6F-01ECCC31AF00}"/>
              </a:ext>
            </a:extLst>
          </p:cNvPr>
          <p:cNvSpPr/>
          <p:nvPr/>
        </p:nvSpPr>
        <p:spPr>
          <a:xfrm>
            <a:off x="7230220" y="2496192"/>
            <a:ext cx="62601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id="{61AE397E-E6BD-0242-E288-D922963636E1}"/>
              </a:ext>
            </a:extLst>
          </p:cNvPr>
          <p:cNvSpPr/>
          <p:nvPr/>
        </p:nvSpPr>
        <p:spPr>
          <a:xfrm>
            <a:off x="9534803" y="2541579"/>
            <a:ext cx="676516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116655FB-530D-491E-1F90-E7A22AB64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131324"/>
              </p:ext>
            </p:extLst>
          </p:nvPr>
        </p:nvGraphicFramePr>
        <p:xfrm>
          <a:off x="10229559" y="1978273"/>
          <a:ext cx="1676797" cy="2116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797">
                  <a:extLst>
                    <a:ext uri="{9D8B030D-6E8A-4147-A177-3AD203B41FA5}">
                      <a16:colId xmlns:a16="http://schemas.microsoft.com/office/drawing/2014/main" val="1232597047"/>
                    </a:ext>
                  </a:extLst>
                </a:gridCol>
              </a:tblGrid>
              <a:tr h="56602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028394"/>
                  </a:ext>
                </a:extLst>
              </a:tr>
              <a:tr h="8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соблюдение алгоритма одевания одежды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587028"/>
                  </a:ext>
                </a:extLst>
              </a:tr>
              <a:tr h="4833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– 15 минут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763840"/>
                  </a:ext>
                </a:extLst>
              </a:tr>
            </a:tbl>
          </a:graphicData>
        </a:graphic>
      </p:graphicFrame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6A269EA7-F729-9309-FD90-B9692BFAE294}"/>
              </a:ext>
            </a:extLst>
          </p:cNvPr>
          <p:cNvSpPr/>
          <p:nvPr/>
        </p:nvSpPr>
        <p:spPr>
          <a:xfrm>
            <a:off x="485334" y="4389120"/>
            <a:ext cx="738555" cy="62530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id="{E41F2CF2-8A64-9F9B-F719-42FE7FD0F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658236"/>
              </p:ext>
            </p:extLst>
          </p:nvPr>
        </p:nvGraphicFramePr>
        <p:xfrm>
          <a:off x="1301854" y="4094471"/>
          <a:ext cx="1676797" cy="156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797">
                  <a:extLst>
                    <a:ext uri="{9D8B030D-6E8A-4147-A177-3AD203B41FA5}">
                      <a16:colId xmlns:a16="http://schemas.microsoft.com/office/drawing/2014/main" val="1976896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454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Одевание верхней одежды, шапок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897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– 15 минут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896725"/>
                  </a:ext>
                </a:extLst>
              </a:tr>
            </a:tbl>
          </a:graphicData>
        </a:graphic>
      </p:graphicFrame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id="{8427BE73-A4B7-0100-7CF1-D724A936E06B}"/>
              </a:ext>
            </a:extLst>
          </p:cNvPr>
          <p:cNvSpPr/>
          <p:nvPr/>
        </p:nvSpPr>
        <p:spPr>
          <a:xfrm>
            <a:off x="3056616" y="4539293"/>
            <a:ext cx="689316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>
            <a:extLst>
              <a:ext uri="{FF2B5EF4-FFF2-40B4-BE49-F238E27FC236}">
                <a16:creationId xmlns:a16="http://schemas.microsoft.com/office/drawing/2014/main" id="{8B8C4025-B41B-92D1-A891-D9CB28D027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421255"/>
              </p:ext>
            </p:extLst>
          </p:nvPr>
        </p:nvGraphicFramePr>
        <p:xfrm>
          <a:off x="3833806" y="4094471"/>
          <a:ext cx="1676797" cy="1622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797">
                  <a:extLst>
                    <a:ext uri="{9D8B030D-6E8A-4147-A177-3AD203B41FA5}">
                      <a16:colId xmlns:a16="http://schemas.microsoft.com/office/drawing/2014/main" val="1015524085"/>
                    </a:ext>
                  </a:extLst>
                </a:gridCol>
              </a:tblGrid>
              <a:tr h="5215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366837"/>
                  </a:ext>
                </a:extLst>
              </a:tr>
              <a:tr h="5215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 детей на прогулку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739823"/>
                  </a:ext>
                </a:extLst>
              </a:tr>
              <a:tr h="5215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– 7 минут  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914292"/>
                  </a:ext>
                </a:extLst>
              </a:tr>
            </a:tbl>
          </a:graphicData>
        </a:graphic>
      </p:graphicFrame>
      <p:sp>
        <p:nvSpPr>
          <p:cNvPr id="22" name="Взрыв: 8 точек 21">
            <a:extLst>
              <a:ext uri="{FF2B5EF4-FFF2-40B4-BE49-F238E27FC236}">
                <a16:creationId xmlns:a16="http://schemas.microsoft.com/office/drawing/2014/main" id="{C2F610EF-6339-7D8C-72B7-D20709A7CDD3}"/>
              </a:ext>
            </a:extLst>
          </p:cNvPr>
          <p:cNvSpPr/>
          <p:nvPr/>
        </p:nvSpPr>
        <p:spPr>
          <a:xfrm>
            <a:off x="11237585" y="1477108"/>
            <a:ext cx="627190" cy="604911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4" name="Взрыв: 8 точек 23">
            <a:extLst>
              <a:ext uri="{FF2B5EF4-FFF2-40B4-BE49-F238E27FC236}">
                <a16:creationId xmlns:a16="http://schemas.microsoft.com/office/drawing/2014/main" id="{CE1347DD-0EC0-C8FD-BB68-20347CE924C1}"/>
              </a:ext>
            </a:extLst>
          </p:cNvPr>
          <p:cNvSpPr/>
          <p:nvPr/>
        </p:nvSpPr>
        <p:spPr>
          <a:xfrm>
            <a:off x="1826657" y="5606357"/>
            <a:ext cx="627190" cy="604911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Взрыв: 8 точек 24">
            <a:extLst>
              <a:ext uri="{FF2B5EF4-FFF2-40B4-BE49-F238E27FC236}">
                <a16:creationId xmlns:a16="http://schemas.microsoft.com/office/drawing/2014/main" id="{DF000907-EEE3-15E3-BDF0-84B11D86245F}"/>
              </a:ext>
            </a:extLst>
          </p:cNvPr>
          <p:cNvSpPr/>
          <p:nvPr/>
        </p:nvSpPr>
        <p:spPr>
          <a:xfrm>
            <a:off x="4546546" y="5544485"/>
            <a:ext cx="627190" cy="604911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6" name="Стрелка: вправо 25">
            <a:extLst>
              <a:ext uri="{FF2B5EF4-FFF2-40B4-BE49-F238E27FC236}">
                <a16:creationId xmlns:a16="http://schemas.microsoft.com/office/drawing/2014/main" id="{3FB64F82-9446-FE58-7DE0-E68636537F2D}"/>
              </a:ext>
            </a:extLst>
          </p:cNvPr>
          <p:cNvSpPr/>
          <p:nvPr/>
        </p:nvSpPr>
        <p:spPr>
          <a:xfrm>
            <a:off x="5605459" y="4519039"/>
            <a:ext cx="684460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B0E53DF6-7C9C-13E8-C8AD-AB72A737324F}"/>
              </a:ext>
            </a:extLst>
          </p:cNvPr>
          <p:cNvSpPr/>
          <p:nvPr/>
        </p:nvSpPr>
        <p:spPr>
          <a:xfrm>
            <a:off x="6384775" y="4094470"/>
            <a:ext cx="556662" cy="189133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8AD2EDA-5A8A-FC04-B8A4-20D63672AC0F}"/>
              </a:ext>
            </a:extLst>
          </p:cNvPr>
          <p:cNvSpPr txBox="1"/>
          <p:nvPr/>
        </p:nvSpPr>
        <p:spPr>
          <a:xfrm>
            <a:off x="7152056" y="4254122"/>
            <a:ext cx="45546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Слабые самостоятельные действия детей в процессе одевания: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Отсутствие алгоритма одевания;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Отсутствие алгоритма хранения одежды в шкафчике.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(время протекания процесса) 30-40 минут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314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7249B-C817-B450-F36B-4D6B9F2F1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A1443B5C-C5AB-762B-1B42-95F775FFB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DC76181-FE20-64A7-F4FA-D5E38F586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814" y="365126"/>
            <a:ext cx="9313985" cy="872832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способов решения проблем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16FA19C-CA36-4884-1DAB-B64FF180F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399128"/>
              </p:ext>
            </p:extLst>
          </p:nvPr>
        </p:nvGraphicFramePr>
        <p:xfrm>
          <a:off x="554891" y="1659355"/>
          <a:ext cx="11107224" cy="4713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134">
                  <a:extLst>
                    <a:ext uri="{9D8B030D-6E8A-4147-A177-3AD203B41FA5}">
                      <a16:colId xmlns:a16="http://schemas.microsoft.com/office/drawing/2014/main" val="1103326002"/>
                    </a:ext>
                  </a:extLst>
                </a:gridCol>
                <a:gridCol w="3010486">
                  <a:extLst>
                    <a:ext uri="{9D8B030D-6E8A-4147-A177-3AD203B41FA5}">
                      <a16:colId xmlns:a16="http://schemas.microsoft.com/office/drawing/2014/main" val="2016513931"/>
                    </a:ext>
                  </a:extLst>
                </a:gridCol>
                <a:gridCol w="3742006">
                  <a:extLst>
                    <a:ext uri="{9D8B030D-6E8A-4147-A177-3AD203B41FA5}">
                      <a16:colId xmlns:a16="http://schemas.microsoft.com/office/drawing/2014/main" val="1183156315"/>
                    </a:ext>
                  </a:extLst>
                </a:gridCol>
                <a:gridCol w="3657598">
                  <a:extLst>
                    <a:ext uri="{9D8B030D-6E8A-4147-A177-3AD203B41FA5}">
                      <a16:colId xmlns:a16="http://schemas.microsoft.com/office/drawing/2014/main" val="2883670016"/>
                    </a:ext>
                  </a:extLst>
                </a:gridCol>
              </a:tblGrid>
              <a:tr h="728324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Коренная причина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решения (устранение коренной причины)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842579"/>
                  </a:ext>
                </a:extLst>
              </a:tr>
              <a:tr h="958889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воспитателя нет чёткой схемы для детей по подготовке детей на прогулку.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не разработал чёткую схему для детей по подготовке к прогулке.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Разработать и применить на практике чёткую схему по подготовке к прогулке.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500113"/>
                  </a:ext>
                </a:extLst>
              </a:tr>
              <a:tr h="110832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опознавательных знаков для определения местонахождения ящика ребёнка.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опознавательных знаков.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Разработать и разместить опознавательные знаки для детей по поиску собственного ящика.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408229"/>
                  </a:ext>
                </a:extLst>
              </a:tr>
              <a:tr h="958889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Лишние перемещения по раздевалке.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определена траектория передвижения по раздевалке для детей и воспитателя.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траекторию передвижения детей и воспитателя по раздевалке.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880870"/>
                  </a:ext>
                </a:extLst>
              </a:tr>
              <a:tr h="958889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Лишняя трата времени на объяснение воспитателя по подготовке детей к прогулке.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определена краткая инструкция для детей по подготовку детей к прогулке.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краткую инструкцию для детей по подготовке к прогулке.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446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463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2082-C682-ABCC-BE15-F394325F0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8858B371-9D89-F68A-5680-E7DAF257E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" y="-42416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595978A-A7CC-2C54-D19B-F6871BC98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609"/>
            <a:ext cx="10515600" cy="942537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Карта целевого состояния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754F124-0A15-38A0-D883-8A66AB22A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482234"/>
              </p:ext>
            </p:extLst>
          </p:nvPr>
        </p:nvGraphicFramePr>
        <p:xfrm>
          <a:off x="2234670" y="1132663"/>
          <a:ext cx="2385255" cy="2192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255">
                  <a:extLst>
                    <a:ext uri="{9D8B030D-6E8A-4147-A177-3AD203B41FA5}">
                      <a16:colId xmlns:a16="http://schemas.microsoft.com/office/drawing/2014/main" val="983345182"/>
                    </a:ext>
                  </a:extLst>
                </a:gridCol>
              </a:tblGrid>
              <a:tr h="96125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Воспитатель, младший воспитатель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932958"/>
                  </a:ext>
                </a:extLst>
              </a:tr>
              <a:tr h="61554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Вход в раздевалку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19029"/>
                  </a:ext>
                </a:extLst>
              </a:tr>
              <a:tr h="61554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минута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877307"/>
                  </a:ext>
                </a:extLst>
              </a:tr>
            </a:tbl>
          </a:graphicData>
        </a:graphic>
      </p:graphicFrame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DEA9D542-59AA-C845-2D90-8E4BE581FFC3}"/>
              </a:ext>
            </a:extLst>
          </p:cNvPr>
          <p:cNvSpPr/>
          <p:nvPr/>
        </p:nvSpPr>
        <p:spPr>
          <a:xfrm>
            <a:off x="5008125" y="207972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02071DA-9E12-7C21-70EB-F4040620E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699930"/>
              </p:ext>
            </p:extLst>
          </p:nvPr>
        </p:nvGraphicFramePr>
        <p:xfrm>
          <a:off x="6374733" y="1069146"/>
          <a:ext cx="2821384" cy="2213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384">
                  <a:extLst>
                    <a:ext uri="{9D8B030D-6E8A-4147-A177-3AD203B41FA5}">
                      <a16:colId xmlns:a16="http://schemas.microsoft.com/office/drawing/2014/main" val="285956965"/>
                    </a:ext>
                  </a:extLst>
                </a:gridCol>
              </a:tblGrid>
              <a:tr h="62135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915500"/>
                  </a:ext>
                </a:extLst>
              </a:tr>
              <a:tr h="9703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Подходят к своим шкафчикам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154806"/>
                  </a:ext>
                </a:extLst>
              </a:tr>
              <a:tr h="62135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– 2 минуты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958077"/>
                  </a:ext>
                </a:extLst>
              </a:tr>
            </a:tbl>
          </a:graphicData>
        </a:graphic>
      </p:graphicFrame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B639329B-7DA0-6DD5-CDF1-5547C799F4AA}"/>
              </a:ext>
            </a:extLst>
          </p:cNvPr>
          <p:cNvSpPr/>
          <p:nvPr/>
        </p:nvSpPr>
        <p:spPr>
          <a:xfrm rot="3864364">
            <a:off x="5007396" y="2815582"/>
            <a:ext cx="647451" cy="140467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AB71A220-8483-858C-E2A1-11FAB6719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406034"/>
              </p:ext>
            </p:extLst>
          </p:nvPr>
        </p:nvGraphicFramePr>
        <p:xfrm>
          <a:off x="874945" y="3856209"/>
          <a:ext cx="3426265" cy="2192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6265">
                  <a:extLst>
                    <a:ext uri="{9D8B030D-6E8A-4147-A177-3AD203B41FA5}">
                      <a16:colId xmlns:a16="http://schemas.microsoft.com/office/drawing/2014/main" val="416510755"/>
                    </a:ext>
                  </a:extLst>
                </a:gridCol>
              </a:tblGrid>
              <a:tr h="57942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847785"/>
                  </a:ext>
                </a:extLst>
              </a:tr>
              <a:tr h="10335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алгоритму последовательно достают одежду и самостоятельно одеваются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315398"/>
                  </a:ext>
                </a:extLst>
              </a:tr>
              <a:tr h="57942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– 15 минут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985502"/>
                  </a:ext>
                </a:extLst>
              </a:tr>
            </a:tbl>
          </a:graphicData>
        </a:graphic>
      </p:graphicFrame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DCC42325-5DCF-E99B-E00E-38F88A3CEB75}"/>
              </a:ext>
            </a:extLst>
          </p:cNvPr>
          <p:cNvSpPr/>
          <p:nvPr/>
        </p:nvSpPr>
        <p:spPr>
          <a:xfrm>
            <a:off x="4876910" y="472907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C66286B6-40F9-360D-AB6F-310CDFDEC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051168"/>
              </p:ext>
            </p:extLst>
          </p:nvPr>
        </p:nvGraphicFramePr>
        <p:xfrm>
          <a:off x="6336684" y="3575801"/>
          <a:ext cx="2821384" cy="2798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384">
                  <a:extLst>
                    <a:ext uri="{9D8B030D-6E8A-4147-A177-3AD203B41FA5}">
                      <a16:colId xmlns:a16="http://schemas.microsoft.com/office/drawing/2014/main" val="3284914216"/>
                    </a:ext>
                  </a:extLst>
                </a:gridCol>
              </a:tblGrid>
              <a:tr h="71681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Воспитатель, помощник воспитателя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777464"/>
                  </a:ext>
                </a:extLst>
              </a:tr>
              <a:tr h="162226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Проверяют последовательность одевания и обращают внимание на аккуратность.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500569"/>
                  </a:ext>
                </a:extLst>
              </a:tr>
              <a:tr h="45901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– 5 минут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734313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35759A6-5108-4DD5-EB77-1B0CFE801255}"/>
              </a:ext>
            </a:extLst>
          </p:cNvPr>
          <p:cNvSpPr txBox="1"/>
          <p:nvPr/>
        </p:nvSpPr>
        <p:spPr>
          <a:xfrm>
            <a:off x="9471677" y="5028376"/>
            <a:ext cx="19992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– 20 минут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579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8EA4B-285D-81F5-1777-0E602DEBB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BFE8228E-D7C5-7E90-3089-DDB9626DF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5AFD7B-54FC-E531-4EF0-78F9EFE0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236" y="154746"/>
            <a:ext cx="9453490" cy="872196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 по достижению     целевых показателях проекта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3877074-C291-B5E5-C9AA-FD296952B2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1177"/>
              </p:ext>
            </p:extLst>
          </p:nvPr>
        </p:nvGraphicFramePr>
        <p:xfrm>
          <a:off x="159434" y="1251065"/>
          <a:ext cx="11873131" cy="5411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657">
                  <a:extLst>
                    <a:ext uri="{9D8B030D-6E8A-4147-A177-3AD203B41FA5}">
                      <a16:colId xmlns:a16="http://schemas.microsoft.com/office/drawing/2014/main" val="3055079719"/>
                    </a:ext>
                  </a:extLst>
                </a:gridCol>
                <a:gridCol w="4526983">
                  <a:extLst>
                    <a:ext uri="{9D8B030D-6E8A-4147-A177-3AD203B41FA5}">
                      <a16:colId xmlns:a16="http://schemas.microsoft.com/office/drawing/2014/main" val="251626997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235126088"/>
                    </a:ext>
                  </a:extLst>
                </a:gridCol>
                <a:gridCol w="3530990">
                  <a:extLst>
                    <a:ext uri="{9D8B030D-6E8A-4147-A177-3AD203B41FA5}">
                      <a16:colId xmlns:a16="http://schemas.microsoft.com/office/drawing/2014/main" val="459531529"/>
                    </a:ext>
                  </a:extLst>
                </a:gridCol>
                <a:gridCol w="1575581">
                  <a:extLst>
                    <a:ext uri="{9D8B030D-6E8A-4147-A177-3AD203B41FA5}">
                      <a16:colId xmlns:a16="http://schemas.microsoft.com/office/drawing/2014/main" val="25775019"/>
                    </a:ext>
                  </a:extLst>
                </a:gridCol>
              </a:tblGrid>
              <a:tr h="80889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реализации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Ожидаемый 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 исполнитель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208504"/>
                  </a:ext>
                </a:extLst>
              </a:tr>
              <a:tr h="611943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команды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1.10.2025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Сформирована команда педагогического и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воспитательного персонала.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Воспитатель: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Туркина А.Е.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572269"/>
                  </a:ext>
                </a:extLst>
              </a:tr>
              <a:tr h="576775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проблем, поиск их решения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10.10.2025 –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24.10.2025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текущей карты процесса и целевой карты процесса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Воспитатель: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Туркина А.Е.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082075"/>
                  </a:ext>
                </a:extLst>
              </a:tr>
              <a:tr h="808892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Оформление уголка для родителей с консультациями по правилам одевания детей на прогулку.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алгоритма одевания детей и хранения одежды в шкафчике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28.10.2025 –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8.11.2025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раздевалке выделено место для консультаций родителям и алгоритмам для детей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Воспитатель: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Туркина А.Е.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541544"/>
                  </a:ext>
                </a:extLst>
              </a:tr>
              <a:tr h="808892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улучшений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04.11.2025 –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15.11.2025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Воспитанники следуют алгоритму одевания на прогулку, Сравнивают свою работу с алгоритмом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Воспитатель: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Туркина А.Е.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855795"/>
                  </a:ext>
                </a:extLst>
              </a:tr>
              <a:tr h="808892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Завершение проекта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18.11.2025 –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29.11.2025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Одевание детей осуществляется по заданному алгоритму, без потерь времени.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Воспитатель: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Туркина А.Е.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684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6517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01E18-EDA8-3840-EC07-37E8A3D52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EC5E348-2248-169E-E4EB-AF8209767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80DCB9B-34F3-1F1C-44FF-7044112B3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759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E8F22-401C-F108-E45B-189B492C2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A728B14A-3E40-C19A-6E70-5E12CB69C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5265177-68FD-58F5-C977-DFC266411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74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9BEA8-A643-3190-8D98-78E521482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6EADDC9E-7095-32D4-7EFE-3CFD2E859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271"/>
            <a:ext cx="12192000" cy="694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70FB4DD-7285-0AB6-DF26-F22213772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872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735</Words>
  <Application>Microsoft Office PowerPoint</Application>
  <PresentationFormat>Широкоэкранный</PresentationFormat>
  <Paragraphs>153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Муниципальное бюджетное дошкольное образовательное учреждение Детский сад «Ручеёк»№3 р.п. Варнавино</vt:lpstr>
      <vt:lpstr>Карточка проекта</vt:lpstr>
      <vt:lpstr>Карта текущего состояния процесса «Сокращение времени одевания детей на прогулку»</vt:lpstr>
      <vt:lpstr>Разработка способов решения проблем</vt:lpstr>
      <vt:lpstr>  Карта целевого состояния</vt:lpstr>
      <vt:lpstr>   План мероприятий по достижению     целевых показателях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8</cp:revision>
  <dcterms:created xsi:type="dcterms:W3CDTF">2025-05-04T09:07:22Z</dcterms:created>
  <dcterms:modified xsi:type="dcterms:W3CDTF">2025-05-04T13:32:53Z</dcterms:modified>
</cp:coreProperties>
</file>